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5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6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7.xml" ContentType="application/vnd.openxmlformats-officedocument.themeOverride+xml"/>
  <Override PartName="/ppt/notesSlides/notesSlide2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8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9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0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1.xml" ContentType="application/vnd.openxmlformats-officedocument.themeOverride+xml"/>
  <Override PartName="/ppt/notesSlides/notesSlide3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2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3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4.xml" ContentType="application/vnd.openxmlformats-officedocument.themeOverr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5.xml" ContentType="application/vnd.openxmlformats-officedocument.themeOverr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325" r:id="rId3"/>
    <p:sldId id="326" r:id="rId4"/>
    <p:sldId id="340" r:id="rId5"/>
    <p:sldId id="344" r:id="rId6"/>
    <p:sldId id="341" r:id="rId7"/>
    <p:sldId id="345" r:id="rId8"/>
    <p:sldId id="343" r:id="rId9"/>
    <p:sldId id="347" r:id="rId10"/>
    <p:sldId id="369" r:id="rId11"/>
    <p:sldId id="322" r:id="rId12"/>
    <p:sldId id="318" r:id="rId13"/>
    <p:sldId id="319" r:id="rId14"/>
    <p:sldId id="320" r:id="rId15"/>
    <p:sldId id="323" r:id="rId16"/>
    <p:sldId id="330" r:id="rId17"/>
    <p:sldId id="331" r:id="rId18"/>
    <p:sldId id="302" r:id="rId19"/>
    <p:sldId id="370" r:id="rId20"/>
    <p:sldId id="268" r:id="rId21"/>
    <p:sldId id="270" r:id="rId22"/>
    <p:sldId id="26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8" userDrawn="1">
          <p15:clr>
            <a:srgbClr val="A4A3A4"/>
          </p15:clr>
        </p15:guide>
        <p15:guide id="2" pos="1300" userDrawn="1">
          <p15:clr>
            <a:srgbClr val="A4A3A4"/>
          </p15:clr>
        </p15:guide>
        <p15:guide id="3" orient="horz" pos="3657" userDrawn="1">
          <p15:clr>
            <a:srgbClr val="A4A3A4"/>
          </p15:clr>
        </p15:guide>
        <p15:guide id="4" pos="3296" userDrawn="1">
          <p15:clr>
            <a:srgbClr val="A4A3A4"/>
          </p15:clr>
        </p15:guide>
        <p15:guide id="5" orient="horz" pos="2455" userDrawn="1">
          <p15:clr>
            <a:srgbClr val="A4A3A4"/>
          </p15:clr>
        </p15:guide>
        <p15:guide id="6" pos="6834" userDrawn="1">
          <p15:clr>
            <a:srgbClr val="A4A3A4"/>
          </p15:clr>
        </p15:guide>
        <p15:guide id="7" orient="horz" pos="59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AN IBANEZ" initials="CI" lastIdx="1" clrIdx="0">
    <p:extLst>
      <p:ext uri="{19B8F6BF-5375-455C-9EA6-DF929625EA0E}">
        <p15:presenceInfo xmlns:p15="http://schemas.microsoft.com/office/powerpoint/2012/main" userId="CHRISTIAN IBAN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85283" autoAdjust="0"/>
  </p:normalViewPr>
  <p:slideViewPr>
    <p:cSldViewPr snapToGrid="0">
      <p:cViewPr varScale="1">
        <p:scale>
          <a:sx n="70" d="100"/>
          <a:sy n="70" d="100"/>
        </p:scale>
        <p:origin x="1090" y="43"/>
      </p:cViewPr>
      <p:guideLst>
        <p:guide orient="horz" pos="2228"/>
        <p:guide pos="1300"/>
        <p:guide orient="horz" pos="3657"/>
        <p:guide pos="3296"/>
        <p:guide orient="horz" pos="2455"/>
        <p:guide pos="6834"/>
        <p:guide orient="horz" pos="5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hristian\Desktop\Data%20Analysis%20and%20Visualization\Data%20Viz%20for%20Presenta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oleObject" Target="file:///C:\Users\Christian\Desktop\Data%20Analysis%20and%20Visualization\Data%20Viz%20for%20Presentatio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Quartet'!$C$3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lumMod val="75000"/>
                </a:schemeClr>
              </a:solidFill>
              <a:ln w="69850">
                <a:solidFill>
                  <a:schemeClr val="accent5">
                    <a:lumMod val="75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5">
                    <a:lumMod val="75000"/>
                  </a:schemeClr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Quartet'!$B$4:$B$14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Quartet'!$C$4:$C$14</c:f>
              <c:numCache>
                <c:formatCode>General</c:formatCode>
                <c:ptCount val="11"/>
                <c:pt idx="0">
                  <c:v>8.0399999999999991</c:v>
                </c:pt>
                <c:pt idx="1">
                  <c:v>6.95</c:v>
                </c:pt>
                <c:pt idx="2">
                  <c:v>7.58</c:v>
                </c:pt>
                <c:pt idx="3">
                  <c:v>8.81</c:v>
                </c:pt>
                <c:pt idx="4">
                  <c:v>8.33</c:v>
                </c:pt>
                <c:pt idx="5">
                  <c:v>9.9600000000000009</c:v>
                </c:pt>
                <c:pt idx="6">
                  <c:v>7.24</c:v>
                </c:pt>
                <c:pt idx="7">
                  <c:v>4.26</c:v>
                </c:pt>
                <c:pt idx="8">
                  <c:v>10.84</c:v>
                </c:pt>
                <c:pt idx="9">
                  <c:v>4.82</c:v>
                </c:pt>
                <c:pt idx="10">
                  <c:v>5.68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2F7-4E1D-965D-E482631197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83921376"/>
        <c:axId val="82744800"/>
      </c:scatterChart>
      <c:valAx>
        <c:axId val="683921376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82744800"/>
        <c:crosses val="autoZero"/>
        <c:crossBetween val="midCat"/>
      </c:valAx>
      <c:valAx>
        <c:axId val="827448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83921376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chemeClr val="bg2">
                    <a:lumMod val="10000"/>
                  </a:schemeClr>
                </a:solidFill>
              </a:rPr>
              <a:t>B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Quartet'!$E$3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50000"/>
                </a:schemeClr>
              </a:solidFill>
              <a:ln w="69850">
                <a:solidFill>
                  <a:schemeClr val="accent3">
                    <a:lumMod val="50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3">
                    <a:lumMod val="50000"/>
                  </a:schemeClr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Quartet'!$D$4:$D$14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Quartet'!$E$4:$E$14</c:f>
              <c:numCache>
                <c:formatCode>General</c:formatCode>
                <c:ptCount val="11"/>
                <c:pt idx="0">
                  <c:v>9.14</c:v>
                </c:pt>
                <c:pt idx="1">
                  <c:v>8.14</c:v>
                </c:pt>
                <c:pt idx="2">
                  <c:v>8.74</c:v>
                </c:pt>
                <c:pt idx="3">
                  <c:v>8.77</c:v>
                </c:pt>
                <c:pt idx="4">
                  <c:v>9.26</c:v>
                </c:pt>
                <c:pt idx="5">
                  <c:v>8.1</c:v>
                </c:pt>
                <c:pt idx="6">
                  <c:v>6.13</c:v>
                </c:pt>
                <c:pt idx="7">
                  <c:v>3.1</c:v>
                </c:pt>
                <c:pt idx="8">
                  <c:v>9.1300000000000008</c:v>
                </c:pt>
                <c:pt idx="9">
                  <c:v>7.26</c:v>
                </c:pt>
                <c:pt idx="10">
                  <c:v>4.74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7F1-4521-AB64-8ED415BF8E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2337744"/>
        <c:axId val="491668832"/>
      </c:scatterChart>
      <c:valAx>
        <c:axId val="262337744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68832"/>
        <c:crosses val="autoZero"/>
        <c:crossBetween val="midCat"/>
      </c:valAx>
      <c:valAx>
        <c:axId val="4916688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623377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Quartet'!$G$3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69850">
                <a:solidFill>
                  <a:srgbClr val="7030A0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7030A0"/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Quartet'!$F$4:$F$14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Quartet'!$G$4:$G$14</c:f>
              <c:numCache>
                <c:formatCode>General</c:formatCode>
                <c:ptCount val="11"/>
                <c:pt idx="0">
                  <c:v>7.46</c:v>
                </c:pt>
                <c:pt idx="1">
                  <c:v>6.77</c:v>
                </c:pt>
                <c:pt idx="2">
                  <c:v>12.74</c:v>
                </c:pt>
                <c:pt idx="3">
                  <c:v>7.11</c:v>
                </c:pt>
                <c:pt idx="4">
                  <c:v>7.81</c:v>
                </c:pt>
                <c:pt idx="5">
                  <c:v>8.84</c:v>
                </c:pt>
                <c:pt idx="6">
                  <c:v>6.08</c:v>
                </c:pt>
                <c:pt idx="7">
                  <c:v>5.39</c:v>
                </c:pt>
                <c:pt idx="8">
                  <c:v>8.15</c:v>
                </c:pt>
                <c:pt idx="9">
                  <c:v>6.42</c:v>
                </c:pt>
                <c:pt idx="10">
                  <c:v>5.73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12-4E5C-9715-8AA19FE1B1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1647168"/>
        <c:axId val="491655520"/>
      </c:scatterChart>
      <c:valAx>
        <c:axId val="291647168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7030A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55520"/>
        <c:crosses val="autoZero"/>
        <c:crossBetween val="midCat"/>
      </c:valAx>
      <c:valAx>
        <c:axId val="4916555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7030A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916471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C0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Quartet'!$I$3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C00000"/>
              </a:solidFill>
              <a:ln w="69850">
                <a:solidFill>
                  <a:srgbClr val="C00000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C00000"/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Quartet'!$H$4:$H$14</c:f>
              <c:numCache>
                <c:formatCode>General</c:formatCode>
                <c:ptCount val="11"/>
                <c:pt idx="0">
                  <c:v>8</c:v>
                </c:pt>
                <c:pt idx="1">
                  <c:v>8</c:v>
                </c:pt>
                <c:pt idx="2">
                  <c:v>8</c:v>
                </c:pt>
                <c:pt idx="3">
                  <c:v>8</c:v>
                </c:pt>
                <c:pt idx="4">
                  <c:v>8</c:v>
                </c:pt>
                <c:pt idx="5">
                  <c:v>8</c:v>
                </c:pt>
                <c:pt idx="6">
                  <c:v>8</c:v>
                </c:pt>
                <c:pt idx="7">
                  <c:v>19</c:v>
                </c:pt>
                <c:pt idx="8">
                  <c:v>8</c:v>
                </c:pt>
                <c:pt idx="9">
                  <c:v>8</c:v>
                </c:pt>
                <c:pt idx="10">
                  <c:v>8</c:v>
                </c:pt>
              </c:numCache>
            </c:numRef>
          </c:xVal>
          <c:yVal>
            <c:numRef>
              <c:f>'Anscombe Quartet'!$I$4:$I$14</c:f>
              <c:numCache>
                <c:formatCode>General</c:formatCode>
                <c:ptCount val="11"/>
                <c:pt idx="0">
                  <c:v>6.58</c:v>
                </c:pt>
                <c:pt idx="1">
                  <c:v>5.76</c:v>
                </c:pt>
                <c:pt idx="2">
                  <c:v>7.71</c:v>
                </c:pt>
                <c:pt idx="3">
                  <c:v>8.84</c:v>
                </c:pt>
                <c:pt idx="4">
                  <c:v>8.4700000000000006</c:v>
                </c:pt>
                <c:pt idx="5">
                  <c:v>7.04</c:v>
                </c:pt>
                <c:pt idx="6">
                  <c:v>5.25</c:v>
                </c:pt>
                <c:pt idx="7">
                  <c:v>12.5</c:v>
                </c:pt>
                <c:pt idx="8">
                  <c:v>5.56</c:v>
                </c:pt>
                <c:pt idx="9">
                  <c:v>7.91</c:v>
                </c:pt>
                <c:pt idx="10">
                  <c:v>6.89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A11-4ACF-BFD7-58DD7AFCBF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80039360"/>
        <c:axId val="491660512"/>
      </c:scatterChart>
      <c:valAx>
        <c:axId val="680039360"/>
        <c:scaling>
          <c:orientation val="minMax"/>
          <c:max val="2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60512"/>
        <c:crosses val="autoZero"/>
        <c:crossBetween val="midCat"/>
      </c:valAx>
      <c:valAx>
        <c:axId val="4916605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800393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Quartet'!$C$3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lumMod val="75000"/>
                </a:schemeClr>
              </a:solidFill>
              <a:ln w="69850">
                <a:solidFill>
                  <a:schemeClr val="accent5">
                    <a:lumMod val="75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5">
                    <a:lumMod val="75000"/>
                  </a:schemeClr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Quartet'!$B$4:$B$14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Quartet'!$C$4:$C$14</c:f>
              <c:numCache>
                <c:formatCode>General</c:formatCode>
                <c:ptCount val="11"/>
                <c:pt idx="0">
                  <c:v>8.0399999999999991</c:v>
                </c:pt>
                <c:pt idx="1">
                  <c:v>6.95</c:v>
                </c:pt>
                <c:pt idx="2">
                  <c:v>7.58</c:v>
                </c:pt>
                <c:pt idx="3">
                  <c:v>8.81</c:v>
                </c:pt>
                <c:pt idx="4">
                  <c:v>8.33</c:v>
                </c:pt>
                <c:pt idx="5">
                  <c:v>9.9600000000000009</c:v>
                </c:pt>
                <c:pt idx="6">
                  <c:v>7.24</c:v>
                </c:pt>
                <c:pt idx="7">
                  <c:v>4.26</c:v>
                </c:pt>
                <c:pt idx="8">
                  <c:v>10.84</c:v>
                </c:pt>
                <c:pt idx="9">
                  <c:v>4.82</c:v>
                </c:pt>
                <c:pt idx="10">
                  <c:v>5.68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1EC-4B02-A544-DF67CB6028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83921376"/>
        <c:axId val="82744800"/>
      </c:scatterChart>
      <c:valAx>
        <c:axId val="683921376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82744800"/>
        <c:crosses val="autoZero"/>
        <c:crossBetween val="midCat"/>
      </c:valAx>
      <c:valAx>
        <c:axId val="827448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83921376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chemeClr val="bg2">
                    <a:lumMod val="10000"/>
                  </a:schemeClr>
                </a:solidFill>
              </a:rPr>
              <a:t>B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Quartet'!$E$3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50000"/>
                </a:schemeClr>
              </a:solidFill>
              <a:ln w="69850">
                <a:solidFill>
                  <a:schemeClr val="accent3">
                    <a:lumMod val="50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3">
                    <a:lumMod val="50000"/>
                  </a:schemeClr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Quartet'!$D$4:$D$14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Quartet'!$E$4:$E$14</c:f>
              <c:numCache>
                <c:formatCode>General</c:formatCode>
                <c:ptCount val="11"/>
                <c:pt idx="0">
                  <c:v>9.14</c:v>
                </c:pt>
                <c:pt idx="1">
                  <c:v>8.14</c:v>
                </c:pt>
                <c:pt idx="2">
                  <c:v>8.74</c:v>
                </c:pt>
                <c:pt idx="3">
                  <c:v>8.77</c:v>
                </c:pt>
                <c:pt idx="4">
                  <c:v>9.26</c:v>
                </c:pt>
                <c:pt idx="5">
                  <c:v>8.1</c:v>
                </c:pt>
                <c:pt idx="6">
                  <c:v>6.13</c:v>
                </c:pt>
                <c:pt idx="7">
                  <c:v>3.1</c:v>
                </c:pt>
                <c:pt idx="8">
                  <c:v>9.1300000000000008</c:v>
                </c:pt>
                <c:pt idx="9">
                  <c:v>7.26</c:v>
                </c:pt>
                <c:pt idx="10">
                  <c:v>4.74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7F1-4521-AB64-8ED415BF8E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2337744"/>
        <c:axId val="491668832"/>
      </c:scatterChart>
      <c:valAx>
        <c:axId val="262337744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68832"/>
        <c:crosses val="autoZero"/>
        <c:crossBetween val="midCat"/>
      </c:valAx>
      <c:valAx>
        <c:axId val="4916688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623377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Quartet'!$G$3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69850">
                <a:solidFill>
                  <a:srgbClr val="7030A0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7030A0"/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Quartet'!$F$4:$F$14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Quartet'!$G$4:$G$14</c:f>
              <c:numCache>
                <c:formatCode>General</c:formatCode>
                <c:ptCount val="11"/>
                <c:pt idx="0">
                  <c:v>7.46</c:v>
                </c:pt>
                <c:pt idx="1">
                  <c:v>6.77</c:v>
                </c:pt>
                <c:pt idx="2">
                  <c:v>12.74</c:v>
                </c:pt>
                <c:pt idx="3">
                  <c:v>7.11</c:v>
                </c:pt>
                <c:pt idx="4">
                  <c:v>7.81</c:v>
                </c:pt>
                <c:pt idx="5">
                  <c:v>8.84</c:v>
                </c:pt>
                <c:pt idx="6">
                  <c:v>6.08</c:v>
                </c:pt>
                <c:pt idx="7">
                  <c:v>5.39</c:v>
                </c:pt>
                <c:pt idx="8">
                  <c:v>8.15</c:v>
                </c:pt>
                <c:pt idx="9">
                  <c:v>6.42</c:v>
                </c:pt>
                <c:pt idx="10">
                  <c:v>5.73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12-4E5C-9715-8AA19FE1B1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1647168"/>
        <c:axId val="491655520"/>
      </c:scatterChart>
      <c:valAx>
        <c:axId val="291647168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7030A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55520"/>
        <c:crosses val="autoZero"/>
        <c:crossBetween val="midCat"/>
      </c:valAx>
      <c:valAx>
        <c:axId val="4916555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7030A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916471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C0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Quartet'!$I$3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C00000"/>
              </a:solidFill>
              <a:ln w="69850">
                <a:solidFill>
                  <a:srgbClr val="C00000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C00000"/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Quartet'!$H$4:$H$14</c:f>
              <c:numCache>
                <c:formatCode>General</c:formatCode>
                <c:ptCount val="11"/>
                <c:pt idx="0">
                  <c:v>8</c:v>
                </c:pt>
                <c:pt idx="1">
                  <c:v>8</c:v>
                </c:pt>
                <c:pt idx="2">
                  <c:v>8</c:v>
                </c:pt>
                <c:pt idx="3">
                  <c:v>8</c:v>
                </c:pt>
                <c:pt idx="4">
                  <c:v>8</c:v>
                </c:pt>
                <c:pt idx="5">
                  <c:v>8</c:v>
                </c:pt>
                <c:pt idx="6">
                  <c:v>8</c:v>
                </c:pt>
                <c:pt idx="7">
                  <c:v>19</c:v>
                </c:pt>
                <c:pt idx="8">
                  <c:v>8</c:v>
                </c:pt>
                <c:pt idx="9">
                  <c:v>8</c:v>
                </c:pt>
                <c:pt idx="10">
                  <c:v>8</c:v>
                </c:pt>
              </c:numCache>
            </c:numRef>
          </c:xVal>
          <c:yVal>
            <c:numRef>
              <c:f>'Anscombe Quartet'!$I$4:$I$14</c:f>
              <c:numCache>
                <c:formatCode>General</c:formatCode>
                <c:ptCount val="11"/>
                <c:pt idx="0">
                  <c:v>6.58</c:v>
                </c:pt>
                <c:pt idx="1">
                  <c:v>5.76</c:v>
                </c:pt>
                <c:pt idx="2">
                  <c:v>7.71</c:v>
                </c:pt>
                <c:pt idx="3">
                  <c:v>8.84</c:v>
                </c:pt>
                <c:pt idx="4">
                  <c:v>8.4700000000000006</c:v>
                </c:pt>
                <c:pt idx="5">
                  <c:v>7.04</c:v>
                </c:pt>
                <c:pt idx="6">
                  <c:v>5.25</c:v>
                </c:pt>
                <c:pt idx="7">
                  <c:v>12.5</c:v>
                </c:pt>
                <c:pt idx="8">
                  <c:v>5.56</c:v>
                </c:pt>
                <c:pt idx="9">
                  <c:v>7.91</c:v>
                </c:pt>
                <c:pt idx="10">
                  <c:v>6.89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A11-4ACF-BFD7-58DD7AFCBF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80039360"/>
        <c:axId val="491660512"/>
      </c:scatterChart>
      <c:valAx>
        <c:axId val="680039360"/>
        <c:scaling>
          <c:orientation val="minMax"/>
          <c:max val="2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60512"/>
        <c:crosses val="autoZero"/>
        <c:crossBetween val="midCat"/>
      </c:valAx>
      <c:valAx>
        <c:axId val="4916605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800393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chemeClr val="bg2">
                    <a:lumMod val="10000"/>
                  </a:schemeClr>
                </a:solidFill>
              </a:rPr>
              <a:t>B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3490918919665495E-2"/>
          <c:y val="8.865288683129402E-2"/>
          <c:w val="0.91273284877992533"/>
          <c:h val="0.86539561498190665"/>
        </c:manualLayout>
      </c:layout>
      <c:scatterChart>
        <c:scatterStyle val="lineMarker"/>
        <c:varyColors val="0"/>
        <c:ser>
          <c:idx val="0"/>
          <c:order val="0"/>
          <c:tx>
            <c:strRef>
              <c:f>'Anscombe Quartet'!$E$3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50000"/>
                </a:schemeClr>
              </a:solidFill>
              <a:ln w="69850">
                <a:solidFill>
                  <a:schemeClr val="accent3">
                    <a:lumMod val="50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3">
                    <a:lumMod val="50000"/>
                  </a:schemeClr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Quartet'!$D$4:$D$14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Quartet'!$E$4:$E$14</c:f>
              <c:numCache>
                <c:formatCode>General</c:formatCode>
                <c:ptCount val="11"/>
                <c:pt idx="0">
                  <c:v>9.14</c:v>
                </c:pt>
                <c:pt idx="1">
                  <c:v>8.14</c:v>
                </c:pt>
                <c:pt idx="2">
                  <c:v>8.74</c:v>
                </c:pt>
                <c:pt idx="3">
                  <c:v>8.77</c:v>
                </c:pt>
                <c:pt idx="4">
                  <c:v>9.26</c:v>
                </c:pt>
                <c:pt idx="5">
                  <c:v>8.1</c:v>
                </c:pt>
                <c:pt idx="6">
                  <c:v>6.13</c:v>
                </c:pt>
                <c:pt idx="7">
                  <c:v>3.1</c:v>
                </c:pt>
                <c:pt idx="8">
                  <c:v>9.1300000000000008</c:v>
                </c:pt>
                <c:pt idx="9">
                  <c:v>7.26</c:v>
                </c:pt>
                <c:pt idx="10">
                  <c:v>4.74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20F-4F07-A3D1-0B7341BFF3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2337744"/>
        <c:axId val="491668832"/>
      </c:scatterChart>
      <c:valAx>
        <c:axId val="262337744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68832"/>
        <c:crosses val="autoZero"/>
        <c:crossBetween val="midCat"/>
      </c:valAx>
      <c:valAx>
        <c:axId val="4916688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623377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Quartet'!$G$3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69850">
                <a:solidFill>
                  <a:srgbClr val="7030A0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7030A0"/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Quartet'!$F$4:$F$14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Quartet'!$G$4:$G$14</c:f>
              <c:numCache>
                <c:formatCode>General</c:formatCode>
                <c:ptCount val="11"/>
                <c:pt idx="0">
                  <c:v>7.46</c:v>
                </c:pt>
                <c:pt idx="1">
                  <c:v>6.77</c:v>
                </c:pt>
                <c:pt idx="2">
                  <c:v>12.74</c:v>
                </c:pt>
                <c:pt idx="3">
                  <c:v>7.11</c:v>
                </c:pt>
                <c:pt idx="4">
                  <c:v>7.81</c:v>
                </c:pt>
                <c:pt idx="5">
                  <c:v>8.84</c:v>
                </c:pt>
                <c:pt idx="6">
                  <c:v>6.08</c:v>
                </c:pt>
                <c:pt idx="7">
                  <c:v>5.39</c:v>
                </c:pt>
                <c:pt idx="8">
                  <c:v>8.15</c:v>
                </c:pt>
                <c:pt idx="9">
                  <c:v>6.42</c:v>
                </c:pt>
                <c:pt idx="10">
                  <c:v>5.73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0A1-41B4-B9CD-4470690B7E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1647168"/>
        <c:axId val="491655520"/>
      </c:scatterChart>
      <c:valAx>
        <c:axId val="291647168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7030A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55520"/>
        <c:crosses val="autoZero"/>
        <c:crossBetween val="midCat"/>
      </c:valAx>
      <c:valAx>
        <c:axId val="4916555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7030A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916471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C0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Quartet'!$I$3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C00000"/>
              </a:solidFill>
              <a:ln w="69850">
                <a:solidFill>
                  <a:srgbClr val="C00000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C00000"/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Quartet'!$H$4:$H$14</c:f>
              <c:numCache>
                <c:formatCode>General</c:formatCode>
                <c:ptCount val="11"/>
                <c:pt idx="0">
                  <c:v>8</c:v>
                </c:pt>
                <c:pt idx="1">
                  <c:v>8</c:v>
                </c:pt>
                <c:pt idx="2">
                  <c:v>8</c:v>
                </c:pt>
                <c:pt idx="3">
                  <c:v>8</c:v>
                </c:pt>
                <c:pt idx="4">
                  <c:v>8</c:v>
                </c:pt>
                <c:pt idx="5">
                  <c:v>8</c:v>
                </c:pt>
                <c:pt idx="6">
                  <c:v>8</c:v>
                </c:pt>
                <c:pt idx="7">
                  <c:v>19</c:v>
                </c:pt>
                <c:pt idx="8">
                  <c:v>8</c:v>
                </c:pt>
                <c:pt idx="9">
                  <c:v>8</c:v>
                </c:pt>
                <c:pt idx="10">
                  <c:v>8</c:v>
                </c:pt>
              </c:numCache>
            </c:numRef>
          </c:xVal>
          <c:yVal>
            <c:numRef>
              <c:f>'Anscombe Quartet'!$I$4:$I$14</c:f>
              <c:numCache>
                <c:formatCode>General</c:formatCode>
                <c:ptCount val="11"/>
                <c:pt idx="0">
                  <c:v>6.58</c:v>
                </c:pt>
                <c:pt idx="1">
                  <c:v>5.76</c:v>
                </c:pt>
                <c:pt idx="2">
                  <c:v>7.71</c:v>
                </c:pt>
                <c:pt idx="3">
                  <c:v>8.84</c:v>
                </c:pt>
                <c:pt idx="4">
                  <c:v>8.4700000000000006</c:v>
                </c:pt>
                <c:pt idx="5">
                  <c:v>7.04</c:v>
                </c:pt>
                <c:pt idx="6">
                  <c:v>5.25</c:v>
                </c:pt>
                <c:pt idx="7">
                  <c:v>12.5</c:v>
                </c:pt>
                <c:pt idx="8">
                  <c:v>5.56</c:v>
                </c:pt>
                <c:pt idx="9">
                  <c:v>7.91</c:v>
                </c:pt>
                <c:pt idx="10">
                  <c:v>6.89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CE7-4BBA-B5C7-2A62864548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80039360"/>
        <c:axId val="491660512"/>
      </c:scatterChart>
      <c:valAx>
        <c:axId val="680039360"/>
        <c:scaling>
          <c:orientation val="minMax"/>
          <c:max val="2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60512"/>
        <c:crosses val="autoZero"/>
        <c:crossBetween val="midCat"/>
      </c:valAx>
      <c:valAx>
        <c:axId val="4916605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800393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Quartet'!$C$3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lumMod val="75000"/>
                </a:schemeClr>
              </a:solidFill>
              <a:ln w="69850">
                <a:solidFill>
                  <a:schemeClr val="accent5">
                    <a:lumMod val="75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5">
                    <a:lumMod val="75000"/>
                  </a:schemeClr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Quartet'!$B$4:$B$14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Quartet'!$C$4:$C$14</c:f>
              <c:numCache>
                <c:formatCode>General</c:formatCode>
                <c:ptCount val="11"/>
                <c:pt idx="0">
                  <c:v>8.0399999999999991</c:v>
                </c:pt>
                <c:pt idx="1">
                  <c:v>6.95</c:v>
                </c:pt>
                <c:pt idx="2">
                  <c:v>7.58</c:v>
                </c:pt>
                <c:pt idx="3">
                  <c:v>8.81</c:v>
                </c:pt>
                <c:pt idx="4">
                  <c:v>8.33</c:v>
                </c:pt>
                <c:pt idx="5">
                  <c:v>9.9600000000000009</c:v>
                </c:pt>
                <c:pt idx="6">
                  <c:v>7.24</c:v>
                </c:pt>
                <c:pt idx="7">
                  <c:v>4.26</c:v>
                </c:pt>
                <c:pt idx="8">
                  <c:v>10.84</c:v>
                </c:pt>
                <c:pt idx="9">
                  <c:v>4.82</c:v>
                </c:pt>
                <c:pt idx="10">
                  <c:v>5.68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1EC-4B02-A544-DF67CB6028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83921376"/>
        <c:axId val="82744800"/>
      </c:scatterChart>
      <c:valAx>
        <c:axId val="683921376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82744800"/>
        <c:crosses val="autoZero"/>
        <c:crossBetween val="midCat"/>
      </c:valAx>
      <c:valAx>
        <c:axId val="827448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83921376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chemeClr val="bg2">
                    <a:lumMod val="10000"/>
                  </a:schemeClr>
                </a:solidFill>
              </a:rPr>
              <a:t>B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Quartet'!$E$3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50000"/>
                </a:schemeClr>
              </a:solidFill>
              <a:ln w="69850">
                <a:solidFill>
                  <a:schemeClr val="accent3">
                    <a:lumMod val="50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3">
                    <a:lumMod val="50000"/>
                  </a:schemeClr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Quartet'!$D$4:$D$14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Quartet'!$E$4:$E$14</c:f>
              <c:numCache>
                <c:formatCode>General</c:formatCode>
                <c:ptCount val="11"/>
                <c:pt idx="0">
                  <c:v>9.14</c:v>
                </c:pt>
                <c:pt idx="1">
                  <c:v>8.14</c:v>
                </c:pt>
                <c:pt idx="2">
                  <c:v>8.74</c:v>
                </c:pt>
                <c:pt idx="3">
                  <c:v>8.77</c:v>
                </c:pt>
                <c:pt idx="4">
                  <c:v>9.26</c:v>
                </c:pt>
                <c:pt idx="5">
                  <c:v>8.1</c:v>
                </c:pt>
                <c:pt idx="6">
                  <c:v>6.13</c:v>
                </c:pt>
                <c:pt idx="7">
                  <c:v>3.1</c:v>
                </c:pt>
                <c:pt idx="8">
                  <c:v>9.1300000000000008</c:v>
                </c:pt>
                <c:pt idx="9">
                  <c:v>7.26</c:v>
                </c:pt>
                <c:pt idx="10">
                  <c:v>4.74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7F1-4521-AB64-8ED415BF8E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2337744"/>
        <c:axId val="491668832"/>
      </c:scatterChart>
      <c:valAx>
        <c:axId val="262337744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68832"/>
        <c:crosses val="autoZero"/>
        <c:crossBetween val="midCat"/>
      </c:valAx>
      <c:valAx>
        <c:axId val="4916688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623377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Quartet'!$G$3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69850">
                <a:solidFill>
                  <a:srgbClr val="7030A0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7030A0"/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Quartet'!$F$4:$F$14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Quartet'!$G$4:$G$14</c:f>
              <c:numCache>
                <c:formatCode>General</c:formatCode>
                <c:ptCount val="11"/>
                <c:pt idx="0">
                  <c:v>7.46</c:v>
                </c:pt>
                <c:pt idx="1">
                  <c:v>6.77</c:v>
                </c:pt>
                <c:pt idx="2">
                  <c:v>12.74</c:v>
                </c:pt>
                <c:pt idx="3">
                  <c:v>7.11</c:v>
                </c:pt>
                <c:pt idx="4">
                  <c:v>7.81</c:v>
                </c:pt>
                <c:pt idx="5">
                  <c:v>8.84</c:v>
                </c:pt>
                <c:pt idx="6">
                  <c:v>6.08</c:v>
                </c:pt>
                <c:pt idx="7">
                  <c:v>5.39</c:v>
                </c:pt>
                <c:pt idx="8">
                  <c:v>8.15</c:v>
                </c:pt>
                <c:pt idx="9">
                  <c:v>6.42</c:v>
                </c:pt>
                <c:pt idx="10">
                  <c:v>5.73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12-4E5C-9715-8AA19FE1B1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1647168"/>
        <c:axId val="491655520"/>
      </c:scatterChart>
      <c:valAx>
        <c:axId val="291647168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7030A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55520"/>
        <c:crosses val="autoZero"/>
        <c:crossBetween val="midCat"/>
      </c:valAx>
      <c:valAx>
        <c:axId val="4916555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7030A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916471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C0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Quartet'!$I$3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C00000"/>
              </a:solidFill>
              <a:ln w="69850">
                <a:solidFill>
                  <a:srgbClr val="C00000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C00000"/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Quartet'!$H$4:$H$14</c:f>
              <c:numCache>
                <c:formatCode>General</c:formatCode>
                <c:ptCount val="11"/>
                <c:pt idx="0">
                  <c:v>8</c:v>
                </c:pt>
                <c:pt idx="1">
                  <c:v>8</c:v>
                </c:pt>
                <c:pt idx="2">
                  <c:v>8</c:v>
                </c:pt>
                <c:pt idx="3">
                  <c:v>8</c:v>
                </c:pt>
                <c:pt idx="4">
                  <c:v>8</c:v>
                </c:pt>
                <c:pt idx="5">
                  <c:v>8</c:v>
                </c:pt>
                <c:pt idx="6">
                  <c:v>8</c:v>
                </c:pt>
                <c:pt idx="7">
                  <c:v>19</c:v>
                </c:pt>
                <c:pt idx="8">
                  <c:v>8</c:v>
                </c:pt>
                <c:pt idx="9">
                  <c:v>8</c:v>
                </c:pt>
                <c:pt idx="10">
                  <c:v>8</c:v>
                </c:pt>
              </c:numCache>
            </c:numRef>
          </c:xVal>
          <c:yVal>
            <c:numRef>
              <c:f>'Anscombe Quartet'!$I$4:$I$14</c:f>
              <c:numCache>
                <c:formatCode>General</c:formatCode>
                <c:ptCount val="11"/>
                <c:pt idx="0">
                  <c:v>6.58</c:v>
                </c:pt>
                <c:pt idx="1">
                  <c:v>5.76</c:v>
                </c:pt>
                <c:pt idx="2">
                  <c:v>7.71</c:v>
                </c:pt>
                <c:pt idx="3">
                  <c:v>8.84</c:v>
                </c:pt>
                <c:pt idx="4">
                  <c:v>8.4700000000000006</c:v>
                </c:pt>
                <c:pt idx="5">
                  <c:v>7.04</c:v>
                </c:pt>
                <c:pt idx="6">
                  <c:v>5.25</c:v>
                </c:pt>
                <c:pt idx="7">
                  <c:v>12.5</c:v>
                </c:pt>
                <c:pt idx="8">
                  <c:v>5.56</c:v>
                </c:pt>
                <c:pt idx="9">
                  <c:v>7.91</c:v>
                </c:pt>
                <c:pt idx="10">
                  <c:v>6.89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A11-4ACF-BFD7-58DD7AFCBF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80039360"/>
        <c:axId val="491660512"/>
      </c:scatterChart>
      <c:valAx>
        <c:axId val="680039360"/>
        <c:scaling>
          <c:orientation val="minMax"/>
          <c:max val="2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660512"/>
        <c:crosses val="autoZero"/>
        <c:crossBetween val="midCat"/>
      </c:valAx>
      <c:valAx>
        <c:axId val="4916605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800393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'Anscombe Quartet'!$C$3</c:f>
              <c:strCache>
                <c:ptCount val="1"/>
                <c:pt idx="0">
                  <c:v>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lumMod val="75000"/>
                </a:schemeClr>
              </a:solidFill>
              <a:ln w="69850">
                <a:solidFill>
                  <a:schemeClr val="accent5">
                    <a:lumMod val="75000"/>
                  </a:schemeClr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5">
                    <a:lumMod val="75000"/>
                  </a:schemeClr>
                </a:solidFill>
                <a:prstDash val="sysDot"/>
              </a:ln>
              <a:effectLst/>
            </c:spPr>
            <c:trendlineType val="linear"/>
            <c:forward val="2"/>
            <c:backward val="2"/>
            <c:dispRSqr val="0"/>
            <c:dispEq val="0"/>
          </c:trendline>
          <c:xVal>
            <c:numRef>
              <c:f>'Anscombe Quartet'!$B$4:$B$14</c:f>
              <c:numCache>
                <c:formatCode>General</c:formatCode>
                <c:ptCount val="11"/>
                <c:pt idx="0">
                  <c:v>10</c:v>
                </c:pt>
                <c:pt idx="1">
                  <c:v>8</c:v>
                </c:pt>
                <c:pt idx="2">
                  <c:v>13</c:v>
                </c:pt>
                <c:pt idx="3">
                  <c:v>9</c:v>
                </c:pt>
                <c:pt idx="4">
                  <c:v>11</c:v>
                </c:pt>
                <c:pt idx="5">
                  <c:v>14</c:v>
                </c:pt>
                <c:pt idx="6">
                  <c:v>6</c:v>
                </c:pt>
                <c:pt idx="7">
                  <c:v>4</c:v>
                </c:pt>
                <c:pt idx="8">
                  <c:v>12</c:v>
                </c:pt>
                <c:pt idx="9">
                  <c:v>7</c:v>
                </c:pt>
                <c:pt idx="10">
                  <c:v>5</c:v>
                </c:pt>
              </c:numCache>
            </c:numRef>
          </c:xVal>
          <c:yVal>
            <c:numRef>
              <c:f>'Anscombe Quartet'!$C$4:$C$14</c:f>
              <c:numCache>
                <c:formatCode>General</c:formatCode>
                <c:ptCount val="11"/>
                <c:pt idx="0">
                  <c:v>8.0399999999999991</c:v>
                </c:pt>
                <c:pt idx="1">
                  <c:v>6.95</c:v>
                </c:pt>
                <c:pt idx="2">
                  <c:v>7.58</c:v>
                </c:pt>
                <c:pt idx="3">
                  <c:v>8.81</c:v>
                </c:pt>
                <c:pt idx="4">
                  <c:v>8.33</c:v>
                </c:pt>
                <c:pt idx="5">
                  <c:v>9.9600000000000009</c:v>
                </c:pt>
                <c:pt idx="6">
                  <c:v>7.24</c:v>
                </c:pt>
                <c:pt idx="7">
                  <c:v>4.26</c:v>
                </c:pt>
                <c:pt idx="8">
                  <c:v>10.84</c:v>
                </c:pt>
                <c:pt idx="9">
                  <c:v>4.82</c:v>
                </c:pt>
                <c:pt idx="10">
                  <c:v>5.68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1EC-4B02-A544-DF67CB6028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83921376"/>
        <c:axId val="82744800"/>
      </c:scatterChart>
      <c:valAx>
        <c:axId val="683921376"/>
        <c:scaling>
          <c:orientation val="minMax"/>
          <c:max val="19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82744800"/>
        <c:crosses val="autoZero"/>
        <c:crossBetween val="midCat"/>
      </c:valAx>
      <c:valAx>
        <c:axId val="827448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83921376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CDCD9C-15AA-4F86-BC0E-E281D6D4213B}" type="datetimeFigureOut">
              <a:rPr lang="en-PH" smtClean="0"/>
              <a:t>09/02/2020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F20A52-C801-4783-BADD-7A274F4E1C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61018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rdpeng/exdata/data-analysis-case-study-changes-in-fine-particle-air-pollution-in-the-u-s-.html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>
                <a:hlinkClick r:id="rId3"/>
              </a:rPr>
              <a:t>https://bookdown.org/rdpeng/exdata/data-analysis-case-study-changes-in-fine-particle-air-pollution-in-the-u-s-.html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F20A52-C801-4783-BADD-7A274F4E1C15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71798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F20A52-C801-4783-BADD-7A274F4E1C15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65682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F20A52-C801-4783-BADD-7A274F4E1C15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53735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F20A52-C801-4783-BADD-7A274F4E1C15}" type="slidenum">
              <a:rPr lang="en-PH" smtClean="0"/>
              <a:t>20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06327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91A35-B47D-4BF5-86E1-63C209CD8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DCD53-6790-4C3E-8312-9694B6F870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136052-86D2-42B8-97B5-7A029CF1D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14C5B-9328-47C4-ACA4-DC4AFB68B993}" type="datetime1">
              <a:rPr lang="en-PH" smtClean="0"/>
              <a:t>09/02/2020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6A51F-31AF-4DF9-A6C7-2729BDF61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4B08A-80FD-4138-8D2D-8DA43BA39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11901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C4666-8033-4C87-8A41-78488389E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7F00B5-C394-4959-AFD8-D48893582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A9FEC-5EB7-48B1-9A19-0708D1CAC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890C-BBF6-407E-846A-964ADB22818F}" type="datetime1">
              <a:rPr lang="en-PH" smtClean="0"/>
              <a:t>09/02/2020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7C870-4245-420D-9372-1C6D9FD3F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C82F1-75AC-4F52-94AB-C7E34C311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12299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EFCB25-70DD-40CD-BD77-23812A9F9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66EAC-B15B-42FA-B314-D42D5D2DC0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855EB-B37A-4A03-813E-EF5262DBE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E197-FE07-497C-AA58-44277E63F0C9}" type="datetime1">
              <a:rPr lang="en-PH" smtClean="0"/>
              <a:t>09/02/2020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DB704-FF28-42BC-B2FC-64BA33CFC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35006-576F-4419-ABA1-C09C51FBD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8320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F3F72-38DA-4E30-904C-274E2077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A3064-A17B-481F-8BF2-507308F28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62A8D-D863-4706-A42B-495CF6A17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B2670-AEA7-4A70-A380-F7493DB08F92}" type="datetime1">
              <a:rPr lang="en-PH" smtClean="0"/>
              <a:t>09/02/2020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2666B-4D70-4EFB-A379-0CD56BD48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1A708-1B1F-441A-92AB-1F2753A44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41156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E305F-6353-4E9B-AEA0-DB5407853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FFA8F-6318-4626-B6E5-083AE5C4D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6D23C-2DAD-42F3-8DE9-5D62F27F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A5C7-F615-4945-B986-FA39FA03ADBD}" type="datetime1">
              <a:rPr lang="en-PH" smtClean="0"/>
              <a:t>09/02/2020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CC68F-5A4E-42A3-836E-D531E789B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D576D-25B3-4E84-A0CB-F7624CD3B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8224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D9FF8-1612-4A9B-AC7F-A55F79507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749E9-A020-4299-8024-CCE6D8115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3829EC-AACF-4629-A984-55964956C6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EC902-BD37-4DDE-AC74-D99D4DD12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5430F-D927-4015-9291-3A737E8847A5}" type="datetime1">
              <a:rPr lang="en-PH" smtClean="0"/>
              <a:t>09/02/2020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C40B5A-9526-43F5-8FD0-A9ECD72F4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EC656-9D29-4A00-AEC0-FE6507630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26886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FF31-9085-448C-BC8B-304704259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45F02-C791-44D6-AF1B-81139CAFB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2314D-4FA1-425E-944C-85918846A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43C04F-6646-4630-A14F-200BF88207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D48B24-43B5-40C2-ADF2-1362F7CD29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E6F4E9-DE6A-4539-9E54-E40140897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AC574-2CEA-440C-89FB-ED85C4F3B181}" type="datetime1">
              <a:rPr lang="en-PH" smtClean="0"/>
              <a:t>09/02/2020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502017-6F04-4589-B639-D16E691FC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5A735E-5D1C-4BB0-9F5E-A94CBE5D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22548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901D0-5864-4BFE-9BB1-FC942FEBD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2AD10F-518A-4C1E-9248-AD0EFCA00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3FF26-319C-4855-B2D0-4C88C0C71231}" type="datetime1">
              <a:rPr lang="en-PH" smtClean="0"/>
              <a:t>09/02/2020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31E725-449E-4069-A8E7-6AF789B0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E0493E-5EBE-4AA9-9C26-405DFCB2B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8616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D5C9E-65F6-4C0C-8B00-633CB0226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77A06-EE45-4E18-BFE3-2B8F990E86A1}" type="datetime1">
              <a:rPr lang="en-PH" smtClean="0"/>
              <a:t>09/02/2020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19ECDD-8DE6-4279-96ED-BE3CFE28E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07C29-643E-46AC-AF8E-59645F274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5674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1C010-3E38-4C0F-82C7-7137483CF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4A8F3-C93B-4810-B00E-E2BE9123C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32893A-AE3D-4AD6-828F-EA4DCA9EF8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19B96-F596-467D-8520-10F3095BE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BB583-ABFC-4B79-B27C-B5D9BF908D2F}" type="datetime1">
              <a:rPr lang="en-PH" smtClean="0"/>
              <a:t>09/02/2020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C2819-B2AD-47F6-8B06-A7E064D31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B44929-0427-4B1D-A6EE-7A5313E11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60111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8B9C1-82B5-430F-85D4-A828EDEFA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1AC5AA-3C4B-4698-B4ED-A180D34973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D5EDE5-C2F6-4F1B-8E2A-79479FDC88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3E08C-748F-4C98-A795-4E8617177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5B198-B3D9-4982-B073-A213F26A314A}" type="datetime1">
              <a:rPr lang="en-PH" smtClean="0"/>
              <a:t>09/02/2020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06DFE-134C-4C8C-8E13-98146712E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D93BE-1A73-4956-B481-8AE3AD020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19468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E38CD9-6DE9-4DEA-A090-61AD4F05C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0811B-EA52-432E-BA08-05098578E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D2E1A-036B-4441-A53E-1785442EA3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06663-BD8A-4BAF-889B-4D0D6D68E026}" type="datetime1">
              <a:rPr lang="en-PH" smtClean="0"/>
              <a:t>09/02/2020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F0A29-932C-4D48-A256-5F0E3560A0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PH"/>
              <a:t>Coding for Computing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48378-5F0D-4929-A6DB-C8C9E248AA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E19CA-853E-4EF5-861B-6979AAC6DD1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11424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12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1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nscombe%27s_quartet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5AEFCC-BC8E-48C4-AEBB-48DC9798A2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9" r="-1" b="37464"/>
          <a:stretch/>
        </p:blipFill>
        <p:spPr>
          <a:xfrm>
            <a:off x="4693921" y="-478"/>
            <a:ext cx="7498080" cy="2286478"/>
          </a:xfrm>
          <a:prstGeom prst="rect">
            <a:avLst/>
          </a:prstGeom>
        </p:spPr>
      </p:pic>
      <p:pic>
        <p:nvPicPr>
          <p:cNvPr id="8" name="Picture 7" descr="A picture containing person, striped, holding, man&#10;&#10;Description automatically generated">
            <a:extLst>
              <a:ext uri="{FF2B5EF4-FFF2-40B4-BE49-F238E27FC236}">
                <a16:creationId xmlns:a16="http://schemas.microsoft.com/office/drawing/2014/main" id="{0B3EA22C-17FF-4735-8F3F-1B1769DD9D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82" r="1" b="8918"/>
          <a:stretch/>
        </p:blipFill>
        <p:spPr>
          <a:xfrm>
            <a:off x="5669281" y="2285999"/>
            <a:ext cx="6522720" cy="2286000"/>
          </a:xfrm>
          <a:prstGeom prst="rect">
            <a:avLst/>
          </a:prstGeom>
        </p:spPr>
      </p:pic>
      <p:pic>
        <p:nvPicPr>
          <p:cNvPr id="15" name="Picture 14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E998A4DC-A4FA-4BB3-AE3F-FD41078A9B6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21" r="2" b="24783"/>
          <a:stretch/>
        </p:blipFill>
        <p:spPr>
          <a:xfrm>
            <a:off x="6838122" y="4571999"/>
            <a:ext cx="5353878" cy="2286000"/>
          </a:xfrm>
          <a:prstGeom prst="rect">
            <a:avLst/>
          </a:prstGeom>
        </p:spPr>
      </p:pic>
      <p:sp>
        <p:nvSpPr>
          <p:cNvPr id="46" name="Freeform 3">
            <a:extLst>
              <a:ext uri="{FF2B5EF4-FFF2-40B4-BE49-F238E27FC236}">
                <a16:creationId xmlns:a16="http://schemas.microsoft.com/office/drawing/2014/main" id="{D3B67387-E1AF-4422-A3BE-470F36AAD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4">
            <a:extLst>
              <a:ext uri="{FF2B5EF4-FFF2-40B4-BE49-F238E27FC236}">
                <a16:creationId xmlns:a16="http://schemas.microsoft.com/office/drawing/2014/main" id="{BFDB170C-F1C9-479A-B799-7374CFFFF7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8CCDAF-0D20-4775-9EB4-F79C3CC955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081" y="2500365"/>
            <a:ext cx="5605960" cy="2651200"/>
          </a:xfrm>
        </p:spPr>
        <p:txBody>
          <a:bodyPr anchor="t">
            <a:normAutofit/>
          </a:bodyPr>
          <a:lstStyle/>
          <a:p>
            <a:pPr algn="l"/>
            <a:r>
              <a:rPr lang="en-PH" sz="4600" b="1" dirty="0">
                <a:latin typeface="Georgia" panose="02040502050405020303" pitchFamily="18" charset="0"/>
                <a:cs typeface="Arial" panose="020B0604020202020204" pitchFamily="34" charset="0"/>
              </a:rPr>
              <a:t>Data Analysis and Visualization</a:t>
            </a:r>
            <a:br>
              <a:rPr lang="en-PH" sz="4600" b="1" dirty="0">
                <a:latin typeface="Georgia" panose="02040502050405020303" pitchFamily="18" charset="0"/>
                <a:cs typeface="Arial" panose="020B0604020202020204" pitchFamily="34" charset="0"/>
              </a:rPr>
            </a:br>
            <a:endParaRPr lang="en-PH" sz="4600" b="1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BE772-A4FA-42D8-BEE2-96FECBD249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2855" y="4402532"/>
            <a:ext cx="4167376" cy="499356"/>
          </a:xfrm>
        </p:spPr>
        <p:txBody>
          <a:bodyPr anchor="b">
            <a:normAutofit/>
          </a:bodyPr>
          <a:lstStyle/>
          <a:p>
            <a:pPr algn="l"/>
            <a:r>
              <a:rPr lang="en-PH" sz="2000" dirty="0">
                <a:latin typeface="Arial" panose="020B0604020202020204" pitchFamily="34" charset="0"/>
                <a:cs typeface="Arial" panose="020B0604020202020204" pitchFamily="34" charset="0"/>
              </a:rPr>
              <a:t>Christian </a:t>
            </a:r>
            <a:r>
              <a:rPr lang="en-PH" sz="2000" dirty="0" err="1">
                <a:latin typeface="Arial" panose="020B0604020202020204" pitchFamily="34" charset="0"/>
                <a:cs typeface="Arial" panose="020B0604020202020204" pitchFamily="34" charset="0"/>
              </a:rPr>
              <a:t>Ibañez</a:t>
            </a:r>
            <a:endParaRPr lang="en-PH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DB222B-8100-4A49-9A53-30E157627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4672" y="6356350"/>
            <a:ext cx="4948428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PH">
                <a:solidFill>
                  <a:schemeClr val="tx1">
                    <a:alpha val="80000"/>
                  </a:schemeClr>
                </a:solidFill>
              </a:rPr>
              <a:t>Coding for Computing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0F37BC99-EC92-4AE4-BA3A-4F8D5611FB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5539673"/>
              </p:ext>
            </p:extLst>
          </p:nvPr>
        </p:nvGraphicFramePr>
        <p:xfrm>
          <a:off x="4833256" y="-4719110"/>
          <a:ext cx="2525488" cy="4159723"/>
        </p:xfrm>
        <a:graphic>
          <a:graphicData uri="http://schemas.openxmlformats.org/drawingml/2006/table">
            <a:tbl>
              <a:tblPr/>
              <a:tblGrid>
                <a:gridCol w="1262744">
                  <a:extLst>
                    <a:ext uri="{9D8B030D-6E8A-4147-A177-3AD203B41FA5}">
                      <a16:colId xmlns:a16="http://schemas.microsoft.com/office/drawing/2014/main" val="651710441"/>
                    </a:ext>
                  </a:extLst>
                </a:gridCol>
                <a:gridCol w="1262744">
                  <a:extLst>
                    <a:ext uri="{9D8B030D-6E8A-4147-A177-3AD203B41FA5}">
                      <a16:colId xmlns:a16="http://schemas.microsoft.com/office/drawing/2014/main" val="979132479"/>
                    </a:ext>
                  </a:extLst>
                </a:gridCol>
              </a:tblGrid>
              <a:tr h="31064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149042"/>
                  </a:ext>
                </a:extLst>
              </a:tr>
              <a:tr h="310641">
                <a:tc>
                  <a:txBody>
                    <a:bodyPr/>
                    <a:lstStyle/>
                    <a:p>
                      <a:pPr algn="ctr" fontAlgn="b"/>
                      <a:r>
                        <a:rPr lang="en-PH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077659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898062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071450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39129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8400440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340837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0189682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996343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679576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2009739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1689629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446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749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11" name="Content Placeholder 16">
            <a:extLst>
              <a:ext uri="{FF2B5EF4-FFF2-40B4-BE49-F238E27FC236}">
                <a16:creationId xmlns:a16="http://schemas.microsoft.com/office/drawing/2014/main" id="{369604F4-8F29-42B0-911C-EDFECBCA97C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064979" y="58615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1552874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2483238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01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5544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58399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5463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897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9227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33435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785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5168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5703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41029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16635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2733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78B0BFD-2672-4BEC-AA88-891EEFEBB93F}"/>
              </a:ext>
            </a:extLst>
          </p:cNvPr>
          <p:cNvGraphicFramePr>
            <a:graphicFrameLocks noGrp="1"/>
          </p:cNvGraphicFramePr>
          <p:nvPr/>
        </p:nvGraphicFramePr>
        <p:xfrm>
          <a:off x="2053403" y="389794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2368381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124805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949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42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814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227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8772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0887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3266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210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09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7412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091D56B-9E31-44E7-B725-BC10DBBC34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871274"/>
              </p:ext>
            </p:extLst>
          </p:nvPr>
        </p:nvGraphicFramePr>
        <p:xfrm>
          <a:off x="4907666" y="586155"/>
          <a:ext cx="6176894" cy="54077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ontent Placeholder 16">
            <a:extLst>
              <a:ext uri="{FF2B5EF4-FFF2-40B4-BE49-F238E27FC236}">
                <a16:creationId xmlns:a16="http://schemas.microsoft.com/office/drawing/2014/main" id="{369604F4-8F29-42B0-911C-EDFECBCA97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850978"/>
              </p:ext>
            </p:extLst>
          </p:nvPr>
        </p:nvGraphicFramePr>
        <p:xfrm>
          <a:off x="2064979" y="58615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1552874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2483238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01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5544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58399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5463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897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9227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33435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785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5168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5703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41029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16635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2733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78B0BFD-2672-4BEC-AA88-891EEFEBB9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5987114"/>
              </p:ext>
            </p:extLst>
          </p:nvPr>
        </p:nvGraphicFramePr>
        <p:xfrm>
          <a:off x="2053403" y="389794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2368381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124805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949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42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814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227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8772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0887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3266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210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09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0221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DB14FB35-B34B-4291-98E7-DC797C6474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5438739"/>
              </p:ext>
            </p:extLst>
          </p:nvPr>
        </p:nvGraphicFramePr>
        <p:xfrm>
          <a:off x="4898571" y="584200"/>
          <a:ext cx="6155510" cy="5389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CED2EFB8-1EB3-4FDE-A2BA-01857B26B2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0087081"/>
              </p:ext>
            </p:extLst>
          </p:nvPr>
        </p:nvGraphicFramePr>
        <p:xfrm>
          <a:off x="2063750" y="556419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41933219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6920815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90578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66998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45323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61603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360948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62063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1849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822815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98961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4934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155025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3684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68956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CF602126-E9F1-4B07-A300-1BD2001DE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932110"/>
              </p:ext>
            </p:extLst>
          </p:nvPr>
        </p:nvGraphicFramePr>
        <p:xfrm>
          <a:off x="2063750" y="3909941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65262851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623471388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76985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41546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317128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87051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4.128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46613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1160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031115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966388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3361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3033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414F03-C1E6-4AE7-9537-EF875CC22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5BA5150-5CB1-4535-BE7F-A32C7FA8E5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7337273"/>
              </p:ext>
            </p:extLst>
          </p:nvPr>
        </p:nvGraphicFramePr>
        <p:xfrm>
          <a:off x="4907279" y="584200"/>
          <a:ext cx="6167121" cy="5410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6546292-D309-4346-BC4B-7DFC46EBA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731886"/>
              </p:ext>
            </p:extLst>
          </p:nvPr>
        </p:nvGraphicFramePr>
        <p:xfrm>
          <a:off x="2063750" y="584200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9614594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90840205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62086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88127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7.46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3172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18527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70349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33526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62064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984619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6.08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86002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5.39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6297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8.15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48240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6.42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81846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5.73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93066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A4E15D3-E11D-4681-AF9F-EEC8483902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905295"/>
              </p:ext>
            </p:extLst>
          </p:nvPr>
        </p:nvGraphicFramePr>
        <p:xfrm>
          <a:off x="2063750" y="3886541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400474277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687608103"/>
                    </a:ext>
                  </a:extLst>
                </a:gridCol>
              </a:tblGrid>
              <a:tr h="1064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82548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305988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841846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096137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4.123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981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381355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3.002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095637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861417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320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9375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F8550F-4596-436A-ACAF-27D72E534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412EE76-9654-47CE-A0A8-A5C6BEC7AF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7820183"/>
              </p:ext>
            </p:extLst>
          </p:nvPr>
        </p:nvGraphicFramePr>
        <p:xfrm>
          <a:off x="4917440" y="584200"/>
          <a:ext cx="6126480" cy="5420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5867C38-62BB-4239-8580-4415552027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64197"/>
              </p:ext>
            </p:extLst>
          </p:nvPr>
        </p:nvGraphicFramePr>
        <p:xfrm>
          <a:off x="2063750" y="580390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60331849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600030588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57054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48817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26218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5.76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913305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7.71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575284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8827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90708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28150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5.25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410925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12.5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934238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5.56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8557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7.91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696915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6.89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654936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64A6677-21E1-42E7-AC15-A3BFAD2A8C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916097"/>
              </p:ext>
            </p:extLst>
          </p:nvPr>
        </p:nvGraphicFramePr>
        <p:xfrm>
          <a:off x="2063750" y="3897313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304829817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20169819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5374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39066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341202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25037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4.123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996607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0.817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263938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3.002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050486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624264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1752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43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76411C-BC61-4D72-AB01-8E627A0C6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091D56B-9E31-44E7-B725-BC10DBBC34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7147132"/>
              </p:ext>
            </p:extLst>
          </p:nvPr>
        </p:nvGraphicFramePr>
        <p:xfrm>
          <a:off x="2888510" y="365125"/>
          <a:ext cx="3167864" cy="30349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B14FB35-B34B-4291-98E7-DC797C6474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1109185"/>
              </p:ext>
            </p:extLst>
          </p:nvPr>
        </p:nvGraphicFramePr>
        <p:xfrm>
          <a:off x="6346371" y="365125"/>
          <a:ext cx="3175823" cy="29997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D5BA5150-5CB1-4535-BE7F-A32C7FA8E5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1746880"/>
              </p:ext>
            </p:extLst>
          </p:nvPr>
        </p:nvGraphicFramePr>
        <p:xfrm>
          <a:off x="2888509" y="3235505"/>
          <a:ext cx="3175823" cy="3024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6412EE76-9654-47CE-A0A8-A5C6BEC7AF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9817968"/>
              </p:ext>
            </p:extLst>
          </p:nvPr>
        </p:nvGraphicFramePr>
        <p:xfrm>
          <a:off x="6411351" y="3364852"/>
          <a:ext cx="3110843" cy="29004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23093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76411C-BC61-4D72-AB01-8E627A0C6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091D56B-9E31-44E7-B725-BC10DBBC34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461299"/>
              </p:ext>
            </p:extLst>
          </p:nvPr>
        </p:nvGraphicFramePr>
        <p:xfrm>
          <a:off x="1064146" y="3499786"/>
          <a:ext cx="2287327" cy="25628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B14FB35-B34B-4291-98E7-DC797C6474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6654686"/>
              </p:ext>
            </p:extLst>
          </p:nvPr>
        </p:nvGraphicFramePr>
        <p:xfrm>
          <a:off x="3362359" y="3490175"/>
          <a:ext cx="2413762" cy="2572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D5BA5150-5CB1-4535-BE7F-A32C7FA8E5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1824215"/>
              </p:ext>
            </p:extLst>
          </p:nvPr>
        </p:nvGraphicFramePr>
        <p:xfrm>
          <a:off x="5776121" y="3462700"/>
          <a:ext cx="2293074" cy="25999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6412EE76-9654-47CE-A0A8-A5C6BEC7AF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4251474"/>
              </p:ext>
            </p:extLst>
          </p:nvPr>
        </p:nvGraphicFramePr>
        <p:xfrm>
          <a:off x="8099322" y="3493367"/>
          <a:ext cx="2379280" cy="25537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0B7DFAC-67DB-4913-82E8-36A63D23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277902"/>
              </p:ext>
            </p:extLst>
          </p:nvPr>
        </p:nvGraphicFramePr>
        <p:xfrm>
          <a:off x="8679362" y="343853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92221054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741507937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68983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40676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86867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5.76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104063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7.71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65723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27796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19715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21155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5.25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8810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12.5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724827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5.56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987247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7.91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30571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6.89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3494298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B258383-93A3-42C8-A7D6-89BEF4C63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9249511"/>
              </p:ext>
            </p:extLst>
          </p:nvPr>
        </p:nvGraphicFramePr>
        <p:xfrm>
          <a:off x="6313058" y="36512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59142375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253097403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29376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98978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7.46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64850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00728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56841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850860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31612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5893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6.08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023305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5.39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238754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8.15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67794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6.42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58146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5.73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0308847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84F2862D-41A8-4871-9439-5B583DD5B0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216410"/>
              </p:ext>
            </p:extLst>
          </p:nvPr>
        </p:nvGraphicFramePr>
        <p:xfrm>
          <a:off x="3959640" y="36512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04272377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02779342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80933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33394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42407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34600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040718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17355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45797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0069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546889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902516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874635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39775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495167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67AA8E5-7457-422B-88AE-650E9ACAEA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7469751"/>
              </p:ext>
            </p:extLst>
          </p:nvPr>
        </p:nvGraphicFramePr>
        <p:xfrm>
          <a:off x="1598209" y="343853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77939162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70271681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034509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12650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08281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81081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5905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76444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99546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0092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35072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12844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95972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64713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942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5475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76411C-BC61-4D72-AB01-8E627A0C6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091D56B-9E31-44E7-B725-BC10DBBC34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5171235"/>
              </p:ext>
            </p:extLst>
          </p:nvPr>
        </p:nvGraphicFramePr>
        <p:xfrm>
          <a:off x="1064146" y="3499786"/>
          <a:ext cx="2287327" cy="259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B14FB35-B34B-4291-98E7-DC797C6474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1274040"/>
              </p:ext>
            </p:extLst>
          </p:nvPr>
        </p:nvGraphicFramePr>
        <p:xfrm>
          <a:off x="3362359" y="3490175"/>
          <a:ext cx="2413762" cy="25999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D5BA5150-5CB1-4535-BE7F-A32C7FA8E5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4559451"/>
              </p:ext>
            </p:extLst>
          </p:nvPr>
        </p:nvGraphicFramePr>
        <p:xfrm>
          <a:off x="5776121" y="3462700"/>
          <a:ext cx="2293074" cy="25999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6412EE76-9654-47CE-A0A8-A5C6BEC7AF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5499024"/>
              </p:ext>
            </p:extLst>
          </p:nvPr>
        </p:nvGraphicFramePr>
        <p:xfrm>
          <a:off x="8099322" y="3493367"/>
          <a:ext cx="2379280" cy="259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28C3200-55AE-441C-A68A-A83E2A2F90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596827"/>
              </p:ext>
            </p:extLst>
          </p:nvPr>
        </p:nvGraphicFramePr>
        <p:xfrm>
          <a:off x="1379038" y="1040289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190174212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545550976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405519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274346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161029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228226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116544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251080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675377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771824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606752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AB908FE-08F6-450A-BE5A-511CDE0CA8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1349837"/>
              </p:ext>
            </p:extLst>
          </p:nvPr>
        </p:nvGraphicFramePr>
        <p:xfrm>
          <a:off x="3796528" y="1005474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73982214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626678546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8808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5388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693256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765920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4.128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425561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03140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792894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185104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519214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DC97918-61B0-4956-A5F4-3AF40216D3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43057"/>
              </p:ext>
            </p:extLst>
          </p:nvPr>
        </p:nvGraphicFramePr>
        <p:xfrm>
          <a:off x="6214019" y="1005474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192622685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58466410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38113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13474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999451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12911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4.123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717596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464998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3.002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234668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0180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46345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756BEBF-9EAA-4BD7-B06C-CF6E09C42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084531"/>
              </p:ext>
            </p:extLst>
          </p:nvPr>
        </p:nvGraphicFramePr>
        <p:xfrm>
          <a:off x="8583656" y="1040289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44991342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03692016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46001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52719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806608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3032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4.123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182603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0.817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523140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3.002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087817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378666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2155198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001F46BC-E90A-4E95-A392-C7C9FE5C3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219" y="-2354629"/>
            <a:ext cx="10515600" cy="1325563"/>
          </a:xfrm>
        </p:spPr>
        <p:txBody>
          <a:bodyPr/>
          <a:lstStyle/>
          <a:p>
            <a:r>
              <a:rPr lang="en-PH" b="1" dirty="0" err="1">
                <a:latin typeface="Georgia" panose="02040502050405020303" pitchFamily="18" charset="0"/>
                <a:cs typeface="Arial" panose="020B0604020202020204" pitchFamily="34" charset="0"/>
              </a:rPr>
              <a:t>Abscomb’s</a:t>
            </a:r>
            <a:r>
              <a:rPr lang="en-PH" b="1" dirty="0">
                <a:latin typeface="Georgia" panose="02040502050405020303" pitchFamily="18" charset="0"/>
                <a:cs typeface="Arial" panose="020B0604020202020204" pitchFamily="34" charset="0"/>
              </a:rPr>
              <a:t> Quartet</a:t>
            </a:r>
          </a:p>
        </p:txBody>
      </p:sp>
    </p:spTree>
    <p:extLst>
      <p:ext uri="{BB962C8B-B14F-4D97-AF65-F5344CB8AC3E}">
        <p14:creationId xmlns:p14="http://schemas.microsoft.com/office/powerpoint/2010/main" val="3077420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8D8E6-D2D6-4091-836F-C74A8522F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PH" sz="5400" b="1" dirty="0" err="1">
                <a:latin typeface="Georgia" panose="02040502050405020303" pitchFamily="18" charset="0"/>
                <a:cs typeface="Arial" panose="020B0604020202020204" pitchFamily="34" charset="0"/>
              </a:rPr>
              <a:t>Abscomb’s</a:t>
            </a:r>
            <a:r>
              <a:rPr lang="en-PH" sz="5400" b="1" dirty="0">
                <a:latin typeface="Georgia" panose="02040502050405020303" pitchFamily="18" charset="0"/>
                <a:cs typeface="Arial" panose="020B0604020202020204" pitchFamily="34" charset="0"/>
              </a:rPr>
              <a:t> Quartet</a:t>
            </a:r>
            <a:endParaRPr lang="en-US" sz="5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1921E2-37B9-4154-B169-FCD006B59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556667-9570-4451-9B3B-AD96BFA38995}"/>
              </a:ext>
            </a:extLst>
          </p:cNvPr>
          <p:cNvSpPr txBox="1">
            <a:spLocks/>
          </p:cNvSpPr>
          <p:nvPr/>
        </p:nvSpPr>
        <p:spPr>
          <a:xfrm>
            <a:off x="1239246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They were constructed in 1973 by the statistician Francis Anscombe to demonstrate both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importance of graphing data before analyzing it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effect of outliers and other influential observations on statistical properties.</a:t>
            </a:r>
          </a:p>
        </p:txBody>
      </p:sp>
    </p:spTree>
    <p:extLst>
      <p:ext uri="{BB962C8B-B14F-4D97-AF65-F5344CB8AC3E}">
        <p14:creationId xmlns:p14="http://schemas.microsoft.com/office/powerpoint/2010/main" val="215666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224DC-40A5-4E84-8D2A-E2E9AA8B5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 err="1">
                <a:latin typeface="Georgia" panose="02040502050405020303" pitchFamily="18" charset="0"/>
                <a:cs typeface="Arial" panose="020B0604020202020204" pitchFamily="34" charset="0"/>
              </a:rPr>
              <a:t>Abscomb’s</a:t>
            </a:r>
            <a:r>
              <a:rPr lang="en-PH" b="1" dirty="0">
                <a:latin typeface="Georgia" panose="02040502050405020303" pitchFamily="18" charset="0"/>
                <a:cs typeface="Arial" panose="020B0604020202020204" pitchFamily="34" charset="0"/>
              </a:rPr>
              <a:t> Quartet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8D8E6-D2D6-4091-836F-C74A8522F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They were constructed in 1973 by the statistician Francis Anscombe to demonstrate both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importance of graphing data before analyzing it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effect of outliers and other influential observations on statistical properties.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1921E2-37B9-4154-B169-FCD006B59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</p:spTree>
    <p:extLst>
      <p:ext uri="{BB962C8B-B14F-4D97-AF65-F5344CB8AC3E}">
        <p14:creationId xmlns:p14="http://schemas.microsoft.com/office/powerpoint/2010/main" val="418030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D6E19AD7-F903-461B-9EB2-6AF3BCDDF0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4125401"/>
              </p:ext>
            </p:extLst>
          </p:nvPr>
        </p:nvGraphicFramePr>
        <p:xfrm>
          <a:off x="4833256" y="1259652"/>
          <a:ext cx="2525488" cy="4159723"/>
        </p:xfrm>
        <a:graphic>
          <a:graphicData uri="http://schemas.openxmlformats.org/drawingml/2006/table">
            <a:tbl>
              <a:tblPr/>
              <a:tblGrid>
                <a:gridCol w="1262744">
                  <a:extLst>
                    <a:ext uri="{9D8B030D-6E8A-4147-A177-3AD203B41FA5}">
                      <a16:colId xmlns:a16="http://schemas.microsoft.com/office/drawing/2014/main" val="651710441"/>
                    </a:ext>
                  </a:extLst>
                </a:gridCol>
                <a:gridCol w="1262744">
                  <a:extLst>
                    <a:ext uri="{9D8B030D-6E8A-4147-A177-3AD203B41FA5}">
                      <a16:colId xmlns:a16="http://schemas.microsoft.com/office/drawing/2014/main" val="979132479"/>
                    </a:ext>
                  </a:extLst>
                </a:gridCol>
              </a:tblGrid>
              <a:tr h="31064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149042"/>
                  </a:ext>
                </a:extLst>
              </a:tr>
              <a:tr h="310641">
                <a:tc>
                  <a:txBody>
                    <a:bodyPr/>
                    <a:lstStyle/>
                    <a:p>
                      <a:pPr algn="ctr" fontAlgn="b"/>
                      <a:r>
                        <a:rPr lang="en-PH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077659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898062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071450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39129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8400440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340837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0189682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996343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679576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2009739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1689629"/>
                  </a:ext>
                </a:extLst>
              </a:tr>
              <a:tr h="321353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20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446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4537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66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2D121D7E-3DA8-4728-8534-27D4E151C4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8E489-4EEE-4ACE-89FC-6DC4CA676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Georgia" panose="02040502050405020303" pitchFamily="18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52146370-0FB8-4C47-84B2-D32F27BC1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Abscomb’s</a:t>
            </a:r>
            <a:r>
              <a:rPr lang="en-PH" sz="2400" b="1" dirty="0">
                <a:latin typeface="Arial" panose="020B0604020202020204" pitchFamily="34" charset="0"/>
                <a:cs typeface="Arial" panose="020B0604020202020204" pitchFamily="34" charset="0"/>
              </a:rPr>
              <a:t> Quartet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demonstrate both the importance of graphing data before analyzing it and the effect of outliers and other influential observations on statistical properties.</a:t>
            </a: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A0D20-7C1D-4D97-BE9F-93E0A7F13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PH">
                <a:solidFill>
                  <a:srgbClr val="FFFFFF"/>
                </a:solidFill>
              </a:rPr>
              <a:t>Coding for Computing</a:t>
            </a:r>
          </a:p>
        </p:txBody>
      </p:sp>
    </p:spTree>
    <p:extLst>
      <p:ext uri="{BB962C8B-B14F-4D97-AF65-F5344CB8AC3E}">
        <p14:creationId xmlns:p14="http://schemas.microsoft.com/office/powerpoint/2010/main" val="864250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A1D07-61A0-47C2-B156-D6727EBF0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>
                <a:solidFill>
                  <a:schemeClr val="bg1"/>
                </a:solidFill>
                <a:latin typeface="Georgia" panose="02040502050405020303" pitchFamily="18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7B237-1AAF-42B0-8952-3D8799301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2720"/>
            <a:ext cx="10515600" cy="47342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Anscombe's quartet</a:t>
            </a:r>
          </a:p>
          <a:p>
            <a:pPr marL="0" indent="0">
              <a:buNone/>
            </a:pPr>
            <a:r>
              <a:rPr lang="en-PH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https://en.wikipedia.org/wiki/Anscombe%27s_quartet</a:t>
            </a:r>
            <a:endParaRPr lang="en-PH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PH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PH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PH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H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72A46C-9AFB-42B6-8945-FC4550AE9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>
                <a:solidFill>
                  <a:schemeClr val="bg1"/>
                </a:solidFill>
              </a:rPr>
              <a:t>Coding for Computing</a:t>
            </a:r>
          </a:p>
        </p:txBody>
      </p:sp>
    </p:spTree>
    <p:extLst>
      <p:ext uri="{BB962C8B-B14F-4D97-AF65-F5344CB8AC3E}">
        <p14:creationId xmlns:p14="http://schemas.microsoft.com/office/powerpoint/2010/main" val="3129388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9F06-33E2-4F93-A77E-A6AFCE89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>
                <a:solidFill>
                  <a:schemeClr val="bg1"/>
                </a:solidFill>
                <a:latin typeface="Georgia" panose="02040502050405020303" pitchFamily="18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7415E-AC7D-4CD5-9FD5-722F31EFB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PH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share Computer Science, Math and Statistics educational resources here:</a:t>
            </a:r>
          </a:p>
          <a:p>
            <a:pPr marL="0" indent="0">
              <a:buNone/>
            </a:pPr>
            <a:r>
              <a:rPr lang="en-PH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FB Page: </a:t>
            </a:r>
            <a:r>
              <a:rPr lang="en-PH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Coding for Computing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550CB6-E0AC-47B0-BA44-7B992E2AB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</p:spTree>
    <p:extLst>
      <p:ext uri="{BB962C8B-B14F-4D97-AF65-F5344CB8AC3E}">
        <p14:creationId xmlns:p14="http://schemas.microsoft.com/office/powerpoint/2010/main" val="3590273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9561B-D77C-4394-A2CE-0CC6024F3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Coding for Computing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39181E8-2CBB-42B9-A2AF-B6C774D4F5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033084"/>
              </p:ext>
            </p:extLst>
          </p:nvPr>
        </p:nvGraphicFramePr>
        <p:xfrm>
          <a:off x="5950856" y="264826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2368381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124805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949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42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814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227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8772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0887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3266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210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09854"/>
                  </a:ext>
                </a:extLst>
              </a:tr>
            </a:tbl>
          </a:graphicData>
        </a:graphic>
      </p:graphicFrame>
      <p:graphicFrame>
        <p:nvGraphicFramePr>
          <p:cNvPr id="9" name="Content Placeholder 16">
            <a:extLst>
              <a:ext uri="{FF2B5EF4-FFF2-40B4-BE49-F238E27FC236}">
                <a16:creationId xmlns:a16="http://schemas.microsoft.com/office/drawing/2014/main" id="{E22DE620-E1EE-4B52-8608-3B9424A850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318044"/>
              </p:ext>
            </p:extLst>
          </p:nvPr>
        </p:nvGraphicFramePr>
        <p:xfrm>
          <a:off x="4038600" y="216439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1552874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2483238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01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5544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58399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5463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897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9227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33435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785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5168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5703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41029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16635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2733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398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/>
              <a:t>Coding for Computing</a:t>
            </a:r>
          </a:p>
        </p:txBody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1D5D3EB7-ECDD-40C1-91E7-218AA167CB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7166774"/>
              </p:ext>
            </p:extLst>
          </p:nvPr>
        </p:nvGraphicFramePr>
        <p:xfrm>
          <a:off x="3715657" y="70074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1552874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2483238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01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5544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58399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5463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897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9227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33435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785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5168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5703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41029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16635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273349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4CAC661-ACDC-4319-80AE-F0139BE1C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452685"/>
              </p:ext>
            </p:extLst>
          </p:nvPr>
        </p:nvGraphicFramePr>
        <p:xfrm>
          <a:off x="7257145" y="70074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6537476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33113035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69053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99987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99042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101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10336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20293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99732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2286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44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76593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9803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6050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41156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0C4877A9-A025-455E-858C-E86171C776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7541550"/>
              </p:ext>
            </p:extLst>
          </p:nvPr>
        </p:nvGraphicFramePr>
        <p:xfrm>
          <a:off x="3715656" y="398938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2368381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124805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949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42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814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227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8772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0887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3266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210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09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7478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/>
              <a:t>Coding for Computing</a:t>
            </a:r>
          </a:p>
        </p:txBody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1D5D3EB7-ECDD-40C1-91E7-218AA167CB6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715657" y="70074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1552874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2483238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01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5544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58399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5463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897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9227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33435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785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5168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5703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41029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16635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273349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4CAC661-ACDC-4319-80AE-F0139BE1C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619906"/>
              </p:ext>
            </p:extLst>
          </p:nvPr>
        </p:nvGraphicFramePr>
        <p:xfrm>
          <a:off x="7257145" y="713672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6537476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33113035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69053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99987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99042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101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10336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20293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99732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2286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44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76593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9803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6050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41156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06E8B28D-4545-47BB-94A5-384E2694F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573662"/>
              </p:ext>
            </p:extLst>
          </p:nvPr>
        </p:nvGraphicFramePr>
        <p:xfrm>
          <a:off x="7284358" y="3993444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15980507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55264633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01468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19650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7481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74509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4.128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15126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032130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8460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541288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111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0C4877A9-A025-455E-858C-E86171C7764D}"/>
              </a:ext>
            </a:extLst>
          </p:cNvPr>
          <p:cNvGraphicFramePr>
            <a:graphicFrameLocks noGrp="1"/>
          </p:cNvGraphicFramePr>
          <p:nvPr/>
        </p:nvGraphicFramePr>
        <p:xfrm>
          <a:off x="3715656" y="398938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2368381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124805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949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42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814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227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8772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0887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3266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210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0985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8F6E148-3CDC-434C-BD22-53B95CF2A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765063"/>
              </p:ext>
            </p:extLst>
          </p:nvPr>
        </p:nvGraphicFramePr>
        <p:xfrm>
          <a:off x="12853492" y="713672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8524868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536398400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8497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236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7.46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21155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9055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276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8678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547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39792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6.08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2347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5.39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223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8.15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1597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6.42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764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5.73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682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513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/>
              <a:t>Coding for Computing</a:t>
            </a:r>
          </a:p>
        </p:txBody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1D5D3EB7-ECDD-40C1-91E7-218AA167CB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4249396"/>
              </p:ext>
            </p:extLst>
          </p:nvPr>
        </p:nvGraphicFramePr>
        <p:xfrm>
          <a:off x="2709817" y="58898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1552874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2483238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01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5544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58399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5463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897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9227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33435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785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5168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5703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41029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16635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273349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4CAC661-ACDC-4319-80AE-F0139BE1C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231412"/>
              </p:ext>
            </p:extLst>
          </p:nvPr>
        </p:nvGraphicFramePr>
        <p:xfrm>
          <a:off x="5543731" y="597853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6537476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33113035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69053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99987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99042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101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10336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20293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99732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2286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44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76593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9803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6050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41156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06E8B28D-4545-47BB-94A5-384E2694F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56221"/>
              </p:ext>
            </p:extLst>
          </p:nvPr>
        </p:nvGraphicFramePr>
        <p:xfrm>
          <a:off x="5570944" y="387762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15980507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55264633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01468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19650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7481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74509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4.128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15126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032130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8460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541288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111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3C690B14-DE21-4B6E-9D47-C232425832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286873"/>
              </p:ext>
            </p:extLst>
          </p:nvPr>
        </p:nvGraphicFramePr>
        <p:xfrm>
          <a:off x="8433892" y="58898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8524868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536398400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8497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236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7.46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21155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9055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276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8678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547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39792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6.08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2347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5.39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223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8.15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1597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6.42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764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5.73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682397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0C4877A9-A025-455E-858C-E86171C776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7323644"/>
              </p:ext>
            </p:extLst>
          </p:nvPr>
        </p:nvGraphicFramePr>
        <p:xfrm>
          <a:off x="2709816" y="387762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2368381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124805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949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42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814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227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8772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0887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3266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210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09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77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/>
              <a:t>Coding for Computing</a:t>
            </a:r>
          </a:p>
        </p:txBody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1D5D3EB7-ECDD-40C1-91E7-218AA167CB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5793119"/>
              </p:ext>
            </p:extLst>
          </p:nvPr>
        </p:nvGraphicFramePr>
        <p:xfrm>
          <a:off x="2415177" y="60930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1552874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2483238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01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5544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58399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5463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897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9227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33435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785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5168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5703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41029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16635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273349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4CAC661-ACDC-4319-80AE-F0139BE1C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725827"/>
              </p:ext>
            </p:extLst>
          </p:nvPr>
        </p:nvGraphicFramePr>
        <p:xfrm>
          <a:off x="5249091" y="618173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6537476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33113035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69053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99987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99042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101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10336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20293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99732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2286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44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76593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9803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6050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41156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06E8B28D-4545-47BB-94A5-384E2694F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589798"/>
              </p:ext>
            </p:extLst>
          </p:nvPr>
        </p:nvGraphicFramePr>
        <p:xfrm>
          <a:off x="5276304" y="389794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15980507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55264633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01468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19650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7481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74509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4.128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15126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032130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8460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541288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111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3C690B14-DE21-4B6E-9D47-C232425832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238273"/>
              </p:ext>
            </p:extLst>
          </p:nvPr>
        </p:nvGraphicFramePr>
        <p:xfrm>
          <a:off x="8139252" y="60930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8524868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536398400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8497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236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7.46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21155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9055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276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8678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547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39792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6.08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2347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5.39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223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8.15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1597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6.42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764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5.73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682397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9996AE03-C57C-4245-B86A-C273D08675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334395"/>
              </p:ext>
            </p:extLst>
          </p:nvPr>
        </p:nvGraphicFramePr>
        <p:xfrm>
          <a:off x="8137432" y="389794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410914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7131714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06782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746680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14443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427294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4.123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175350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028570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3.002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6258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396240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2262286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0C4877A9-A025-455E-858C-E86171C776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9224"/>
              </p:ext>
            </p:extLst>
          </p:nvPr>
        </p:nvGraphicFramePr>
        <p:xfrm>
          <a:off x="2415176" y="389794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2368381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124805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949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42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814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227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8772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0887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3266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210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098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63A39B3-C7B3-4990-B4E9-828E6CE8DD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9300783"/>
              </p:ext>
            </p:extLst>
          </p:nvPr>
        </p:nvGraphicFramePr>
        <p:xfrm>
          <a:off x="12745720" y="60930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37559607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93847636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76822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120869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355858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5.76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962233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7.71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17097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23506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05824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63823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5.25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865578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12.5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01124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5.56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27151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7.91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70056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6.89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0690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6791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/>
              <a:t>Coding for Computing</a:t>
            </a:r>
          </a:p>
        </p:txBody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1D5D3EB7-ECDD-40C1-91E7-218AA167CB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0840923"/>
              </p:ext>
            </p:extLst>
          </p:nvPr>
        </p:nvGraphicFramePr>
        <p:xfrm>
          <a:off x="1023257" y="60930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1552874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2483238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01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5544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58399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5463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897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9227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33435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785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5168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5703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41029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16635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273349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4CAC661-ACDC-4319-80AE-F0139BE1C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3751650"/>
              </p:ext>
            </p:extLst>
          </p:nvPr>
        </p:nvGraphicFramePr>
        <p:xfrm>
          <a:off x="3857171" y="618173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6537476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33113035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69053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99987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99042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101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10336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20293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99732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2286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44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76593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9803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6050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41156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06E8B28D-4545-47BB-94A5-384E2694F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769212"/>
              </p:ext>
            </p:extLst>
          </p:nvPr>
        </p:nvGraphicFramePr>
        <p:xfrm>
          <a:off x="3855356" y="3897313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15980507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55264633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01468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19650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7481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74509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4.128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15126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032130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8460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541288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111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3C690B14-DE21-4B6E-9D47-C232425832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648349"/>
              </p:ext>
            </p:extLst>
          </p:nvPr>
        </p:nvGraphicFramePr>
        <p:xfrm>
          <a:off x="6691085" y="60930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8524868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536398400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8497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236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7.46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21155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9055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276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8678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547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39792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6.08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2347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5.39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223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8.15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1597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6.42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764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5.73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682397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9996AE03-C57C-4245-B86A-C273D08675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433940"/>
              </p:ext>
            </p:extLst>
          </p:nvPr>
        </p:nvGraphicFramePr>
        <p:xfrm>
          <a:off x="6687455" y="3897313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410914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7131714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06782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746680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14443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427294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4.123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175350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028570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3.002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6258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396240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2262286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78807A22-EF45-4807-82C3-F1E6CAF07E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50027"/>
              </p:ext>
            </p:extLst>
          </p:nvPr>
        </p:nvGraphicFramePr>
        <p:xfrm>
          <a:off x="9525000" y="60930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37559607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93847636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76822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120869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355858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5.76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962233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7.71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17097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23506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05824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63823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5.25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865578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12.5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01124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5.56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27151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7.91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70056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6.89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0690846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0C4877A9-A025-455E-858C-E86171C776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866403"/>
              </p:ext>
            </p:extLst>
          </p:nvPr>
        </p:nvGraphicFramePr>
        <p:xfrm>
          <a:off x="1023257" y="3897313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2368381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124805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949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42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814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227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8772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0887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3266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210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09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1015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28308-40EF-4766-9951-20962100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/>
              <a:t>Coding for Computing</a:t>
            </a:r>
          </a:p>
        </p:txBody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1D5D3EB7-ECDD-40C1-91E7-218AA167CB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2720565"/>
              </p:ext>
            </p:extLst>
          </p:nvPr>
        </p:nvGraphicFramePr>
        <p:xfrm>
          <a:off x="1023257" y="60930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1552874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2483238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01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5544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58399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6.95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5463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897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9227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8.33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33435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9.96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785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5168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5703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10.84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41029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4.82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16635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5.68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273349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4CAC661-ACDC-4319-80AE-F0139BE1C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6518854"/>
              </p:ext>
            </p:extLst>
          </p:nvPr>
        </p:nvGraphicFramePr>
        <p:xfrm>
          <a:off x="3857171" y="618173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6537476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33113035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69053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99987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99042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101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10336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20293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99732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8.1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2286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6.13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44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76593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9.13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9803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7.26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60508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41156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06E8B28D-4545-47BB-94A5-384E2694F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502349"/>
              </p:ext>
            </p:extLst>
          </p:nvPr>
        </p:nvGraphicFramePr>
        <p:xfrm>
          <a:off x="3857171" y="389794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15980507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55264633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01468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19650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7481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74509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4.128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15126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032130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3.001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8460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541288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B7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80808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111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3C690B14-DE21-4B6E-9D47-C232425832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556090"/>
              </p:ext>
            </p:extLst>
          </p:nvPr>
        </p:nvGraphicFramePr>
        <p:xfrm>
          <a:off x="6691085" y="60930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8524868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536398400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84970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236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7.46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21155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6.77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9055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12.74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276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8678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7.81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547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39792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6.08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23479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5.39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2233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8.15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1597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6.42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76445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5.73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682397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9996AE03-C57C-4245-B86A-C273D08675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2685371"/>
              </p:ext>
            </p:extLst>
          </p:nvPr>
        </p:nvGraphicFramePr>
        <p:xfrm>
          <a:off x="6691086" y="389794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410914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71317144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06782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746680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14443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427294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4.123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175350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028570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3.002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6258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396240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0.666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2262286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78807A22-EF45-4807-82C3-F1E6CAF07E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796273"/>
              </p:ext>
            </p:extLst>
          </p:nvPr>
        </p:nvGraphicFramePr>
        <p:xfrm>
          <a:off x="9525000" y="609305"/>
          <a:ext cx="1219200" cy="295656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37559607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93847636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76822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120869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6.58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355858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5.76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962233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7.71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17097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8.84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23506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05824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7.04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63823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5.25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865578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12.5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01124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5.56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27151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7.91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70056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6.89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0690846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952FE143-8E35-485D-B74B-F81150606C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050091"/>
              </p:ext>
            </p:extLst>
          </p:nvPr>
        </p:nvGraphicFramePr>
        <p:xfrm>
          <a:off x="9525000" y="389794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349111348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0842772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81903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954328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432020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68259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4.123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912794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0.817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093906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3.002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984816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683949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6881056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0C4877A9-A025-455E-858C-E86171C776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301043"/>
              </p:ext>
            </p:extLst>
          </p:nvPr>
        </p:nvGraphicFramePr>
        <p:xfrm>
          <a:off x="1023256" y="3897945"/>
          <a:ext cx="1828800" cy="198882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2368381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1248051"/>
                    </a:ext>
                  </a:extLst>
                </a:gridCol>
              </a:tblGrid>
              <a:tr h="22098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949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42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8140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Mean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7.501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2277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Variance of 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4.127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8772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08877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Y- Intercept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32662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Slope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32102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en-PH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R-Square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49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PH" sz="1400" b="0" i="0" u="none" strike="noStrike" dirty="0">
                          <a:solidFill>
                            <a:srgbClr val="305496"/>
                          </a:solidFill>
                          <a:effectLst/>
                          <a:latin typeface="Arial" panose="020B0604020202020204" pitchFamily="34" charset="0"/>
                        </a:rPr>
                        <a:t>0.667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09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3840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1694</Words>
  <Application>Microsoft Office PowerPoint</Application>
  <PresentationFormat>Widescreen</PresentationFormat>
  <Paragraphs>1292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Georgia</vt:lpstr>
      <vt:lpstr>Office Theme</vt:lpstr>
      <vt:lpstr>Data Analysis and Visualization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Abscomb’s Quartet</vt:lpstr>
      <vt:lpstr>PowerPoint Presentation</vt:lpstr>
      <vt:lpstr>Abscomb’s Quartet</vt:lpstr>
      <vt:lpstr>Summary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and Visualization </dc:title>
  <dc:creator>CHRISTIAN IBANEZ</dc:creator>
  <cp:lastModifiedBy> </cp:lastModifiedBy>
  <cp:revision>15</cp:revision>
  <dcterms:created xsi:type="dcterms:W3CDTF">2020-02-08T13:28:44Z</dcterms:created>
  <dcterms:modified xsi:type="dcterms:W3CDTF">2020-02-09T12:29:45Z</dcterms:modified>
</cp:coreProperties>
</file>